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61" r:id="rId4"/>
    <p:sldId id="262" r:id="rId5"/>
    <p:sldId id="263" r:id="rId6"/>
    <p:sldId id="257" r:id="rId7"/>
    <p:sldId id="260" r:id="rId8"/>
    <p:sldId id="258" r:id="rId9"/>
    <p:sldId id="264" r:id="rId10"/>
    <p:sldId id="265" r:id="rId11"/>
    <p:sldId id="269" r:id="rId12"/>
    <p:sldId id="274" r:id="rId13"/>
    <p:sldId id="266" r:id="rId14"/>
    <p:sldId id="270" r:id="rId15"/>
    <p:sldId id="275" r:id="rId16"/>
    <p:sldId id="271" r:id="rId17"/>
    <p:sldId id="272" r:id="rId18"/>
    <p:sldId id="273" r:id="rId19"/>
    <p:sldId id="276" r:id="rId20"/>
    <p:sldId id="278" r:id="rId21"/>
    <p:sldId id="281" r:id="rId22"/>
    <p:sldId id="277" r:id="rId23"/>
    <p:sldId id="282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03"/>
    <p:restoredTop sz="94784"/>
  </p:normalViewPr>
  <p:slideViewPr>
    <p:cSldViewPr snapToGrid="0" snapToObjects="1">
      <p:cViewPr varScale="1">
        <p:scale>
          <a:sx n="140" d="100"/>
          <a:sy n="140" d="100"/>
        </p:scale>
        <p:origin x="224" y="5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326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9BD30-7348-7342-8DD6-18434557A74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FBC4D-55D7-8340-A92B-23A217B3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F799-47FF-FF44-B841-37D1F7D89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0F888-4A5C-6844-B794-556B4643B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AE7D4-13FE-C541-84EC-C4768E4A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5D05-5D36-F94C-AE89-A1E9D2DE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E472E-7216-B145-B869-95A495D5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1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331E-048B-9949-AF83-2DA98C55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37501-9E19-904B-BF42-1BB22C51E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BA901-E285-B340-83AD-1A597C47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76BE-9B12-C744-BEF4-127437C6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3E8EA-F177-E441-AC8E-D65782C9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2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15D3A-5F80-1D4F-B030-F1BBF9D92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A9C5B-841F-654D-BDF2-BEB509F72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8062-28BC-A143-9336-4D3D1427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E431-9F73-2946-A617-83DFE795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C786-7B33-ED4B-B180-22E14046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3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B8EB-FE89-0A41-8765-2C2C9755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9BF5-19AB-9244-BDDA-0C84CDBB7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14D10-FA44-1C4B-8D51-B04727DE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5B6B-DA62-2348-A2D8-E3A32FF9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2245-150E-2940-B0ED-2C899AD1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2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A6B6-E5DC-8548-B911-752D936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1631C-70C6-2A45-978B-F15E7332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165DE-98B9-6244-A568-9343931A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AB7C-2B74-074C-845B-6A92209C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E04E1-0089-0E40-A2DF-BB530E13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2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5D3B-9583-9F43-B0CD-EC499225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E319-4BB5-3A45-8463-360780D6A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D3F36-02F6-3241-8CB7-825CCC463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68C37-36A4-954B-B927-677C1745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3D29C-19E9-C148-AE4E-311DA75D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4385-D546-BF42-AE52-7C8CBF94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6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0A26-897B-634A-8245-C500DD23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254A-7534-D64A-B2B1-13342D35E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6C6AB-2D13-6743-AD42-CD45D5E31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D1715-4396-2A4D-8372-836B3532D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10591-0907-DE4F-9A14-57EB7D6A2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93855-F35B-A440-AA18-F56D4BA5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406F0-D2CF-834B-A215-08C19E05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49517-2119-0D45-8C41-66BEF4E4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B27F-79F6-E141-A152-178CB11F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B06E8-13BC-6B4F-8EA9-879A8CA4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E7307-8DCE-1040-AC85-38565CC6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14447-D547-3E45-8529-83BABD83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6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A2CF5-C3E7-DC40-A25D-AEC3E49D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405A6B-8494-5346-BB60-E7CE499D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59646-1BF4-D049-99FE-08852941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D98-BCD7-5D40-A415-FBC44421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D7A9-D1F6-8F42-9765-AA9343609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EE4ED-BB14-2F48-81F3-7B9D79E31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820F9-141A-8B43-A8AB-CAD17ED2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F87D0-6BF9-0943-8519-87DF494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D7386-527A-CF4E-A27C-2C9DF9A0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3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2C3-398C-6744-8D76-07A526A4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DCDC9-0111-AE45-A5FE-57468B96E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699EF-1943-8D4A-8725-55EA52A0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57BF4-981C-224A-9B28-9C569682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277C1-350E-3D47-9CE9-D12B5613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EAA8-864C-DE46-87A1-2E5CBE06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035A4-E5C1-8A46-8BF7-14CE1554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8B5D-CF74-CE4D-92DE-139B46E60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267E-C342-9B42-9F23-10E4C017F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3FE0E-F916-224B-8142-1C7CA3E2FDA6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6B0D7-7C79-1D4E-BAEA-3F69C61B3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8AFCD-3CD7-044D-BD04-1284BBDC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elvix.com/blog/best-nodejs-framework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lvix.com/blog/relational-vs-non-relational-database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nosql-explained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SQL_Server" TargetMode="External"/><Relationship Id="rId3" Type="http://schemas.openxmlformats.org/officeDocument/2006/relationships/hyperlink" Target="https://en.wikipedia.org/wiki/Object-relational_mapping" TargetMode="External"/><Relationship Id="rId7" Type="http://schemas.openxmlformats.org/officeDocument/2006/relationships/hyperlink" Target="https://en.wikipedia.org/wiki/SQLit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riaDB" TargetMode="External"/><Relationship Id="rId5" Type="http://schemas.openxmlformats.org/officeDocument/2006/relationships/hyperlink" Target="https://en.wikipedia.org/wiki/MySQL" TargetMode="External"/><Relationship Id="rId4" Type="http://schemas.openxmlformats.org/officeDocument/2006/relationships/hyperlink" Target="https://en.wikipedia.org/wiki/PostgreSQ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en-us/help/4501095/download-the-new-microsoft-edge-based-on-chromium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Microsoft/ChakraCo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pple.com/documentation/javascriptcore" TargetMode="External"/><Relationship Id="rId5" Type="http://schemas.openxmlformats.org/officeDocument/2006/relationships/hyperlink" Target="https://spidermonkey.dev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odejs.dev/learn/introduction-to-nodej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DA84-6228-0D40-930B-3F83836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86800" cy="1369825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8A135-B5F0-654E-8A78-C7923DBB30EA}"/>
              </a:ext>
            </a:extLst>
          </p:cNvPr>
          <p:cNvSpPr txBox="1"/>
          <p:nvPr/>
        </p:nvSpPr>
        <p:spPr>
          <a:xfrm>
            <a:off x="9771529" y="5952565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6E30-F6F9-BE4A-8F38-B7995554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919" y="365125"/>
            <a:ext cx="10515600" cy="1325563"/>
          </a:xfrm>
        </p:spPr>
        <p:txBody>
          <a:bodyPr/>
          <a:lstStyle/>
          <a:p>
            <a:r>
              <a:rPr lang="en-US" dirty="0"/>
              <a:t>Where Nodejs doesn’t fit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E2FF-277C-5648-8249-2540B562B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Processor intensive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calculations</a:t>
            </a:r>
          </a:p>
          <a:p>
            <a:r>
              <a:rPr lang="en-US" dirty="0"/>
              <a:t>Blocking operations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Example: CPU-intensive applications, such as a video encoding service. Because while executing these operations, other clients have to wait for the single thread to finish its job and be ready to serve them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5052B-09CC-5E4A-B87C-46B0C6D9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90" y="2508460"/>
            <a:ext cx="6017231" cy="11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1EE6-9A66-9249-A528-71F7B1E6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141" y="413484"/>
            <a:ext cx="5862005" cy="535106"/>
          </a:xfrm>
        </p:spPr>
        <p:txBody>
          <a:bodyPr>
            <a:normAutofit fontScale="90000"/>
          </a:bodyPr>
          <a:lstStyle/>
          <a:p>
            <a:r>
              <a:rPr lang="en-US" dirty="0"/>
              <a:t>Dev 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C3F3-A728-2F45-B995-2400FA75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Node.js, Typescript (</a:t>
            </a:r>
            <a:r>
              <a:rPr lang="en-US" dirty="0" err="1"/>
              <a:t>tsc</a:t>
            </a:r>
            <a:r>
              <a:rPr lang="en-US" dirty="0"/>
              <a:t>)</a:t>
            </a:r>
          </a:p>
          <a:p>
            <a:r>
              <a:rPr lang="en-US" dirty="0"/>
              <a:t>Postman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7B66-1E40-4241-8FFC-E728457E66CF}"/>
              </a:ext>
            </a:extLst>
          </p:cNvPr>
          <p:cNvSpPr txBox="1"/>
          <p:nvPr/>
        </p:nvSpPr>
        <p:spPr>
          <a:xfrm>
            <a:off x="4700016" y="2414016"/>
            <a:ext cx="25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 –g typescript</a:t>
            </a:r>
          </a:p>
        </p:txBody>
      </p:sp>
    </p:spTree>
    <p:extLst>
      <p:ext uri="{BB962C8B-B14F-4D97-AF65-F5344CB8AC3E}">
        <p14:creationId xmlns:p14="http://schemas.microsoft.com/office/powerpoint/2010/main" val="87986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5D86-AA63-1B47-AAA2-137AEEDC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32" y="202853"/>
            <a:ext cx="5507736" cy="676656"/>
          </a:xfrm>
        </p:spPr>
        <p:txBody>
          <a:bodyPr>
            <a:normAutofit/>
          </a:bodyPr>
          <a:lstStyle/>
          <a:p>
            <a:r>
              <a:rPr lang="en-US" sz="3600" dirty="0"/>
              <a:t>What and Why modules?</a:t>
            </a:r>
          </a:p>
        </p:txBody>
      </p:sp>
      <p:pic>
        <p:nvPicPr>
          <p:cNvPr id="6146" name="Picture 2" descr="Everything you should know about &amp;#39;module&amp;#39; &amp;amp; &amp;#39;require&amp;#39; in Node.js | by  Srishti Gupta | We&amp;#39;ve moved to freeCodeCamp.org/news | Medium">
            <a:extLst>
              <a:ext uri="{FF2B5EF4-FFF2-40B4-BE49-F238E27FC236}">
                <a16:creationId xmlns:a16="http://schemas.microsoft.com/office/drawing/2014/main" id="{225E52EB-A99A-094F-BBDE-80DD83B1FA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24" y="4295471"/>
            <a:ext cx="4763511" cy="19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69556-C3C4-E84B-A69B-81BD5C092006}"/>
              </a:ext>
            </a:extLst>
          </p:cNvPr>
          <p:cNvSpPr txBox="1"/>
          <p:nvPr/>
        </p:nvSpPr>
        <p:spPr>
          <a:xfrm>
            <a:off x="923544" y="1050599"/>
            <a:ext cx="10689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Node. </a:t>
            </a:r>
            <a:r>
              <a:rPr lang="en-IN" dirty="0" err="1"/>
              <a:t>js</a:t>
            </a:r>
            <a:r>
              <a:rPr lang="en-IN" dirty="0"/>
              <a:t>, Modules are executed within their own scope, not in the global scope; this means that variables, functions, classes, etc. declared in a module are not visible outside the module unless they are explicitly exported </a:t>
            </a:r>
          </a:p>
          <a:p>
            <a:r>
              <a:rPr lang="en-IN" dirty="0"/>
              <a:t>Modules are </a:t>
            </a:r>
            <a:r>
              <a:rPr lang="en-IN" b="1" dirty="0"/>
              <a:t>the blocks of encapsulated code that communicates with an external application on</a:t>
            </a:r>
            <a:r>
              <a:rPr lang="en-IN" dirty="0"/>
              <a:t> the basis of their related functionality. </a:t>
            </a:r>
          </a:p>
          <a:p>
            <a:r>
              <a:rPr lang="en-IN" dirty="0"/>
              <a:t>Modules can be a single file or a collection of multiples files/folders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FAC69-0D64-6749-AC98-4A3E64541FEA}"/>
              </a:ext>
            </a:extLst>
          </p:cNvPr>
          <p:cNvSpPr txBox="1"/>
          <p:nvPr/>
        </p:nvSpPr>
        <p:spPr>
          <a:xfrm>
            <a:off x="923544" y="2976015"/>
            <a:ext cx="1112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 </a:t>
            </a:r>
            <a:r>
              <a:rPr lang="en-IN" b="1" dirty="0"/>
              <a:t>module</a:t>
            </a:r>
            <a:r>
              <a:rPr lang="en-IN" dirty="0"/>
              <a:t> in </a:t>
            </a:r>
            <a:r>
              <a:rPr lang="en-IN" b="1" dirty="0"/>
              <a:t>Node</a:t>
            </a:r>
            <a:r>
              <a:rPr lang="en-IN" dirty="0"/>
              <a:t>.js has its own context, so it cannot interfere </a:t>
            </a:r>
            <a:r>
              <a:rPr lang="en-IN" b="1" dirty="0"/>
              <a:t>with</a:t>
            </a:r>
            <a:r>
              <a:rPr lang="en-IN" dirty="0"/>
              <a:t> other </a:t>
            </a:r>
            <a:r>
              <a:rPr lang="en-IN" b="1" dirty="0"/>
              <a:t>modules</a:t>
            </a:r>
            <a:r>
              <a:rPr lang="en-IN" dirty="0"/>
              <a:t> or pollute global scope.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96829-B471-AC45-A4DF-1D2887657A36}"/>
              </a:ext>
            </a:extLst>
          </p:cNvPr>
          <p:cNvSpPr txBox="1"/>
          <p:nvPr/>
        </p:nvSpPr>
        <p:spPr>
          <a:xfrm>
            <a:off x="4395216" y="3635743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export a module</a:t>
            </a:r>
          </a:p>
        </p:txBody>
      </p:sp>
    </p:spTree>
    <p:extLst>
      <p:ext uri="{BB962C8B-B14F-4D97-AF65-F5344CB8AC3E}">
        <p14:creationId xmlns:p14="http://schemas.microsoft.com/office/powerpoint/2010/main" val="78084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FF27-73AE-FD47-BE2B-79314B0F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605" y="148281"/>
            <a:ext cx="4030362" cy="1381769"/>
          </a:xfrm>
        </p:spPr>
        <p:txBody>
          <a:bodyPr/>
          <a:lstStyle/>
          <a:p>
            <a:r>
              <a:rPr lang="en-US" dirty="0"/>
              <a:t>Node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D8ECD-9F02-C847-A926-F8EB3DC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6" y="1383955"/>
            <a:ext cx="10231395" cy="53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DC6B-FA2D-5A40-BF8A-851EFE85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765124"/>
          </a:xfrm>
        </p:spPr>
        <p:txBody>
          <a:bodyPr/>
          <a:lstStyle/>
          <a:p>
            <a:r>
              <a:rPr lang="en-US" dirty="0"/>
              <a:t>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26A1-3722-7C46-B01D-18CD4B91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5124"/>
            <a:ext cx="10744200" cy="6019134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NPM: Every Node application has a </a:t>
            </a:r>
            <a:r>
              <a:rPr lang="en-IN" dirty="0" err="1"/>
              <a:t>package.json</a:t>
            </a:r>
            <a:r>
              <a:rPr lang="en-IN" dirty="0"/>
              <a:t> file that includes metadata about the application. This includes the name of the application, its version, dependencies, etc. </a:t>
            </a:r>
          </a:p>
          <a:p>
            <a:r>
              <a:rPr lang="en-IN" dirty="0"/>
              <a:t>We use NPM to download and install 3rd-party packages from </a:t>
            </a:r>
            <a:r>
              <a:rPr lang="en-IN" dirty="0" err="1"/>
              <a:t>JfrogArtifictory</a:t>
            </a:r>
            <a:r>
              <a:rPr lang="en-IN" dirty="0"/>
              <a:t>/NPM registry.</a:t>
            </a:r>
          </a:p>
          <a:p>
            <a:r>
              <a:rPr lang="en-IN" dirty="0"/>
              <a:t>All the installed packages and their dependencies are stored under </a:t>
            </a:r>
            <a:r>
              <a:rPr lang="en-IN" dirty="0" err="1"/>
              <a:t>node_modules</a:t>
            </a:r>
            <a:r>
              <a:rPr lang="en-IN" dirty="0"/>
              <a:t> folders. This folder should be excluded from the source control.</a:t>
            </a:r>
          </a:p>
          <a:p>
            <a:r>
              <a:rPr lang="en-IN" dirty="0"/>
              <a:t>Node packages follow semantic versioning: </a:t>
            </a:r>
            <a:r>
              <a:rPr lang="en-IN" dirty="0" err="1"/>
              <a:t>major.minor.patch</a:t>
            </a:r>
            <a:r>
              <a:rPr lang="en-IN" dirty="0"/>
              <a:t>.</a:t>
            </a:r>
          </a:p>
          <a:p>
            <a:r>
              <a:rPr lang="en-IN" dirty="0"/>
              <a:t>Useful NPM commands are: </a:t>
            </a:r>
          </a:p>
          <a:p>
            <a:r>
              <a:rPr lang="en-IN" dirty="0"/>
              <a:t>Install a package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&lt;package&gt;</a:t>
            </a:r>
          </a:p>
          <a:p>
            <a:r>
              <a:rPr lang="en-IN" dirty="0"/>
              <a:t>Install a specific version of a package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@&lt;package&gt;</a:t>
            </a:r>
          </a:p>
          <a:p>
            <a:r>
              <a:rPr lang="en-IN" dirty="0"/>
              <a:t>Install a package as a development dependency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—save-dev &lt;package&gt; (or)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–D &lt;package&gt;</a:t>
            </a:r>
          </a:p>
          <a:p>
            <a:r>
              <a:rPr lang="en-IN" dirty="0"/>
              <a:t>Uninstall a package </a:t>
            </a:r>
            <a:r>
              <a:rPr lang="en-IN" dirty="0" err="1"/>
              <a:t>npm</a:t>
            </a:r>
            <a:r>
              <a:rPr lang="en-IN" dirty="0"/>
              <a:t> un &lt;package&gt;</a:t>
            </a:r>
          </a:p>
          <a:p>
            <a:r>
              <a:rPr lang="en-IN" dirty="0"/>
              <a:t>List installed packages </a:t>
            </a:r>
            <a:r>
              <a:rPr lang="en-IN" dirty="0" err="1"/>
              <a:t>npm</a:t>
            </a:r>
            <a:r>
              <a:rPr lang="en-IN" dirty="0"/>
              <a:t> list —depth=0 </a:t>
            </a:r>
          </a:p>
          <a:p>
            <a:r>
              <a:rPr lang="en-IN" dirty="0"/>
              <a:t>List of globally installed </a:t>
            </a:r>
            <a:r>
              <a:rPr lang="en-IN" dirty="0" err="1"/>
              <a:t>npm</a:t>
            </a:r>
            <a:r>
              <a:rPr lang="en-IN" dirty="0"/>
              <a:t> list —depth=0  -g</a:t>
            </a:r>
          </a:p>
          <a:p>
            <a:r>
              <a:rPr lang="en-IN" dirty="0"/>
              <a:t>View outdated packages </a:t>
            </a:r>
            <a:r>
              <a:rPr lang="en-IN" dirty="0" err="1"/>
              <a:t>npm</a:t>
            </a:r>
            <a:r>
              <a:rPr lang="en-IN" dirty="0"/>
              <a:t> outdated </a:t>
            </a:r>
          </a:p>
          <a:p>
            <a:r>
              <a:rPr lang="en-IN" dirty="0"/>
              <a:t>Update packages </a:t>
            </a:r>
            <a:r>
              <a:rPr lang="en-IN" dirty="0" err="1"/>
              <a:t>npm</a:t>
            </a:r>
            <a:r>
              <a:rPr lang="en-IN" dirty="0"/>
              <a:t> update</a:t>
            </a:r>
          </a:p>
          <a:p>
            <a:r>
              <a:rPr lang="en-IN"/>
              <a:t>To </a:t>
            </a:r>
            <a:r>
              <a:rPr lang="en-IN" dirty="0"/>
              <a:t>install/uninstall packages globally, use -g flag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5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AFEE-F053-DF49-9090-C2365DD7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691" y="78798"/>
            <a:ext cx="4241800" cy="336839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5673-3EEC-6944-915F-6B93FF35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181"/>
            <a:ext cx="3925455" cy="2770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AA3C-10C8-4F4B-BDA1-D22F6F25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47" y="567741"/>
            <a:ext cx="4029905" cy="2757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7E740-C2EB-C54D-914B-000FF1521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544" y="567741"/>
            <a:ext cx="3646571" cy="266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768FE-C1ED-FF43-80DD-81F57FF87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" y="3916218"/>
            <a:ext cx="4029905" cy="253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B3535-2D12-1040-882E-7C289CDB5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511" y="3916218"/>
            <a:ext cx="4029906" cy="2537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9F40B-0DED-E641-9704-09076F337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544" y="3916218"/>
            <a:ext cx="3646571" cy="25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9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325703-6F8D-A94C-A148-DB485984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44" y="808522"/>
            <a:ext cx="9673512" cy="4509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40B612-4E55-0540-8647-A485342150EC}"/>
              </a:ext>
            </a:extLst>
          </p:cNvPr>
          <p:cNvSpPr txBox="1"/>
          <p:nvPr/>
        </p:nvSpPr>
        <p:spPr>
          <a:xfrm>
            <a:off x="1602606" y="6227545"/>
            <a:ext cx="576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jelvix.com</a:t>
            </a:r>
            <a:r>
              <a:rPr lang="en-US" dirty="0">
                <a:hlinkClick r:id="rId3"/>
              </a:rPr>
              <a:t>/blog/best-</a:t>
            </a:r>
            <a:r>
              <a:rPr lang="en-US" dirty="0" err="1">
                <a:hlinkClick r:id="rId3"/>
              </a:rPr>
              <a:t>nodejs</a:t>
            </a:r>
            <a:r>
              <a:rPr lang="en-US" dirty="0">
                <a:hlinkClick r:id="rId3"/>
              </a:rPr>
              <a:t>-frameworks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7A78-C7B7-374F-8908-85F96653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455" y="182880"/>
            <a:ext cx="10515600" cy="708911"/>
          </a:xfrm>
        </p:spPr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743A9-4615-0A42-997D-9F64BF0E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30349"/>
          </a:xfrm>
        </p:spPr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Express.js</a:t>
            </a:r>
            <a:r>
              <a:rPr lang="en-IN" sz="2000" dirty="0"/>
              <a:t> is the most popular framework for Node.js. It allows reusing code to process data in web applications, storing user sessions, managing cookie files, and handling the payload. Without a framework, Node.js requires you to rewrite a lot of repetitive processes from scratch. </a:t>
            </a:r>
          </a:p>
          <a:p>
            <a:r>
              <a:rPr lang="en-IN" sz="2000" b="1" dirty="0"/>
              <a:t>Advantages</a:t>
            </a:r>
            <a:endParaRPr lang="en-IN" sz="2000" dirty="0"/>
          </a:p>
          <a:p>
            <a:r>
              <a:rPr lang="en-IN" sz="2000" dirty="0"/>
              <a:t>Easy route handling with URLs and HTTP protocol;</a:t>
            </a:r>
          </a:p>
          <a:p>
            <a:r>
              <a:rPr lang="en-IN" sz="2000" dirty="0"/>
              <a:t>Supports middleware, allowing developers to install helpful tools for speed, responds, and performance improvement;</a:t>
            </a:r>
          </a:p>
          <a:p>
            <a:r>
              <a:rPr lang="en-IN" sz="2000" dirty="0"/>
              <a:t>Supports multiple template engines;</a:t>
            </a:r>
          </a:p>
          <a:p>
            <a:r>
              <a:rPr lang="en-IN" sz="2000" dirty="0"/>
              <a:t>Works well with both static and dynamic content;</a:t>
            </a:r>
          </a:p>
          <a:p>
            <a:r>
              <a:rPr lang="en-IN" sz="2000" dirty="0"/>
              <a:t>Easily integrates with </a:t>
            </a:r>
            <a:r>
              <a:rPr lang="en-IN" sz="2000" dirty="0">
                <a:hlinkClick r:id="rId3"/>
              </a:rPr>
              <a:t>SQL and NoSQL databases</a:t>
            </a:r>
            <a:r>
              <a:rPr lang="en-IN" sz="2000" dirty="0"/>
              <a:t>;</a:t>
            </a:r>
          </a:p>
          <a:p>
            <a:r>
              <a:rPr lang="en-IN" sz="2000" dirty="0"/>
              <a:t>As the most popular Node.js framework has a rich open-source ecosystem. 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77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57F5-0229-5A43-904E-8869AB4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and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BF50-4487-5F45-94B4-040F2731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pdf file shared (Product Analyst team)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E810479-579D-C64B-B2AB-2B4168E42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7113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Document" r:id="rId3" imgW="9144000" imgH="190500" progId="Word.Document.12">
                  <p:embed/>
                </p:oleObj>
              </mc:Choice>
              <mc:Fallback>
                <p:oleObj name="Document" r:id="rId3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98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D253-7D83-DD4D-8D37-D876490F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256" y="99631"/>
            <a:ext cx="3313176" cy="530987"/>
          </a:xfrm>
        </p:spPr>
        <p:txBody>
          <a:bodyPr>
            <a:normAutofit fontScale="90000"/>
          </a:bodyPr>
          <a:lstStyle/>
          <a:p>
            <a:r>
              <a:rPr lang="en-US" dirty="0"/>
              <a:t>Middleware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9B486-0F39-6E49-9726-0C604B20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39" y="841248"/>
            <a:ext cx="8974325" cy="55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FCD6E-9BA3-B44E-949F-D427F1516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53" y="458735"/>
            <a:ext cx="10515600" cy="79730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589B-84DA-4744-9725-DEDD9C13A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671605"/>
          </a:xfrm>
        </p:spPr>
        <p:txBody>
          <a:bodyPr>
            <a:normAutofit/>
          </a:bodyPr>
          <a:lstStyle/>
          <a:p>
            <a:r>
              <a:rPr lang="en-US" sz="1200" dirty="0"/>
              <a:t>Quick Overview on JavaScript and Typescript</a:t>
            </a:r>
          </a:p>
          <a:p>
            <a:r>
              <a:rPr lang="en-US" sz="1200" dirty="0"/>
              <a:t>JavaScript </a:t>
            </a:r>
            <a:r>
              <a:rPr lang="en-US" sz="1200" dirty="0" err="1"/>
              <a:t>Eventloop</a:t>
            </a:r>
            <a:r>
              <a:rPr lang="en-US" sz="1200" dirty="0"/>
              <a:t> – How JS will work internally</a:t>
            </a:r>
          </a:p>
          <a:p>
            <a:r>
              <a:rPr lang="en-US" sz="1200" dirty="0"/>
              <a:t>Sync vs Async Events in JS</a:t>
            </a:r>
          </a:p>
          <a:p>
            <a:r>
              <a:rPr lang="en-US" sz="1200" dirty="0"/>
              <a:t>Deep Dive into JS Engine</a:t>
            </a:r>
          </a:p>
          <a:p>
            <a:r>
              <a:rPr lang="en-US" sz="1200" dirty="0"/>
              <a:t>What is Node.js</a:t>
            </a:r>
          </a:p>
          <a:p>
            <a:r>
              <a:rPr lang="en-US" sz="1200" dirty="0"/>
              <a:t>JS vs NodeJS</a:t>
            </a:r>
          </a:p>
          <a:p>
            <a:r>
              <a:rPr lang="en-US" sz="1200" dirty="0"/>
              <a:t>When to use and not to use </a:t>
            </a:r>
            <a:r>
              <a:rPr lang="en-US" sz="1200" dirty="0" err="1"/>
              <a:t>node.js</a:t>
            </a:r>
            <a:r>
              <a:rPr lang="en-US" sz="1200" dirty="0"/>
              <a:t>.</a:t>
            </a:r>
          </a:p>
          <a:p>
            <a:r>
              <a:rPr lang="en-US" sz="1200" dirty="0"/>
              <a:t>Node Module System</a:t>
            </a:r>
          </a:p>
          <a:p>
            <a:r>
              <a:rPr lang="en-US" sz="1200" dirty="0"/>
              <a:t>Node Package Manager</a:t>
            </a:r>
          </a:p>
          <a:p>
            <a:r>
              <a:rPr lang="en-US" sz="1200" dirty="0"/>
              <a:t>What is Express and Build REST API using Express</a:t>
            </a:r>
          </a:p>
          <a:p>
            <a:r>
              <a:rPr lang="en-US" sz="1200" dirty="0"/>
              <a:t>Some Advance Concepts in Express (Middleware, custom </a:t>
            </a:r>
            <a:r>
              <a:rPr lang="en-US" sz="1200" dirty="0" err="1"/>
              <a:t>middleware,Environments</a:t>
            </a:r>
            <a:r>
              <a:rPr lang="en-US" sz="1200" dirty="0"/>
              <a:t> and Configuration)</a:t>
            </a:r>
          </a:p>
          <a:p>
            <a:r>
              <a:rPr lang="en-US" sz="1200" dirty="0"/>
              <a:t>CRUD using </a:t>
            </a:r>
            <a:r>
              <a:rPr lang="en-US" sz="1200" dirty="0" err="1"/>
              <a:t>MonogoDB</a:t>
            </a:r>
            <a:r>
              <a:rPr lang="en-US" sz="1200" dirty="0"/>
              <a:t>/</a:t>
            </a:r>
            <a:r>
              <a:rPr lang="en-US" sz="1200" dirty="0" err="1"/>
              <a:t>CosmosDB</a:t>
            </a:r>
            <a:r>
              <a:rPr lang="en-US" sz="1200" dirty="0"/>
              <a:t>/MySQL</a:t>
            </a:r>
          </a:p>
          <a:p>
            <a:r>
              <a:rPr lang="en-US" sz="1200" dirty="0"/>
              <a:t>Error Handling</a:t>
            </a:r>
          </a:p>
          <a:p>
            <a:r>
              <a:rPr lang="en-US" sz="1200" dirty="0"/>
              <a:t>Converting everything </a:t>
            </a:r>
            <a:r>
              <a:rPr lang="en-US" sz="1200"/>
              <a:t>in Typescript</a:t>
            </a:r>
            <a:endParaRPr lang="en-US" sz="1200" dirty="0"/>
          </a:p>
          <a:p>
            <a:r>
              <a:rPr lang="en-US" sz="1200" dirty="0"/>
              <a:t>Basic of Unit testing and TDD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0A4DF-C888-A649-A188-9F8C39229237}"/>
              </a:ext>
            </a:extLst>
          </p:cNvPr>
          <p:cNvSpPr txBox="1"/>
          <p:nvPr/>
        </p:nvSpPr>
        <p:spPr>
          <a:xfrm>
            <a:off x="3657600" y="1592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C999-2339-494C-A563-6AFDC232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122" y="152400"/>
            <a:ext cx="6875585" cy="805411"/>
          </a:xfrm>
        </p:spPr>
        <p:txBody>
          <a:bodyPr/>
          <a:lstStyle/>
          <a:p>
            <a:r>
              <a:rPr lang="en-US" dirty="0"/>
              <a:t>Horizontal vs Vertical 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DCA31-F586-8D43-A1D7-D114D2B3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4" y="1303698"/>
            <a:ext cx="10623252" cy="46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QL vs. NoSQL wedding cake">
            <a:extLst>
              <a:ext uri="{FF2B5EF4-FFF2-40B4-BE49-F238E27FC236}">
                <a16:creationId xmlns:a16="http://schemas.microsoft.com/office/drawing/2014/main" id="{2AB620A5-1C5A-264E-9247-EBD00B94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93" y="1524000"/>
            <a:ext cx="7547811" cy="397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5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523E-D0FE-7F41-BBDE-A209980E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552" y="320123"/>
            <a:ext cx="3557954" cy="694226"/>
          </a:xfrm>
        </p:spPr>
        <p:txBody>
          <a:bodyPr>
            <a:normAutofit fontScale="90000"/>
          </a:bodyPr>
          <a:lstStyle/>
          <a:p>
            <a:r>
              <a:rPr lang="en-US" dirty="0"/>
              <a:t>SQL vs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CEB64-7DDE-2849-954E-CE7D94E3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36" y="1308074"/>
            <a:ext cx="9527477" cy="42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SQL vs NoSQL: Choosing Database Design">
            <a:extLst>
              <a:ext uri="{FF2B5EF4-FFF2-40B4-BE49-F238E27FC236}">
                <a16:creationId xmlns:a16="http://schemas.microsoft.com/office/drawing/2014/main" id="{EDE72F73-7BDB-AB42-A473-249064AAF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68" y="1516982"/>
            <a:ext cx="5610306" cy="3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F772E-395A-FF42-9CC7-BF6F66CA8C3A}"/>
              </a:ext>
            </a:extLst>
          </p:cNvPr>
          <p:cNvSpPr txBox="1"/>
          <p:nvPr/>
        </p:nvSpPr>
        <p:spPr>
          <a:xfrm>
            <a:off x="5670885" y="4756485"/>
            <a:ext cx="462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 tooltip="https://www.mongodb.com/nosql-explained"/>
              </a:rPr>
              <a:t>https://www.mongodb.com/nosql-explained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65C014-C53C-D94C-9702-5A6FACFA8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385" y="5569210"/>
            <a:ext cx="6195140" cy="1118101"/>
          </a:xfrm>
        </p:spPr>
        <p:txBody>
          <a:bodyPr>
            <a:normAutofit/>
          </a:bodyPr>
          <a:lstStyle/>
          <a:p>
            <a:r>
              <a:rPr lang="en-US" dirty="0"/>
              <a:t>mysql2 – </a:t>
            </a:r>
            <a:r>
              <a:rPr lang="en-US" dirty="0" err="1"/>
              <a:t>npm</a:t>
            </a:r>
            <a:r>
              <a:rPr lang="en-US" dirty="0"/>
              <a:t> install mysql2</a:t>
            </a:r>
          </a:p>
          <a:p>
            <a:r>
              <a:rPr lang="en-US" dirty="0" err="1"/>
              <a:t>Mongodb</a:t>
            </a:r>
            <a:r>
              <a:rPr lang="en-US" dirty="0"/>
              <a:t> –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98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E534-4FB5-5E49-A9D5-D8DA1E1D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2" y="168831"/>
            <a:ext cx="2626893" cy="4163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Sequelize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F14CD-83A0-5247-8A45-A56AECC1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8" y="1469686"/>
            <a:ext cx="9328484" cy="4265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3C130-E3AD-954B-AA6D-742C60DD17E3}"/>
              </a:ext>
            </a:extLst>
          </p:cNvPr>
          <p:cNvSpPr txBox="1"/>
          <p:nvPr/>
        </p:nvSpPr>
        <p:spPr>
          <a:xfrm>
            <a:off x="3876414" y="6077231"/>
            <a:ext cx="313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sequelize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6CDD6-9448-3E4F-BC9B-D6F151F33017}"/>
              </a:ext>
            </a:extLst>
          </p:cNvPr>
          <p:cNvSpPr txBox="1"/>
          <p:nvPr/>
        </p:nvSpPr>
        <p:spPr>
          <a:xfrm>
            <a:off x="1203158" y="907485"/>
            <a:ext cx="1020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Sequelize</a:t>
            </a:r>
            <a:r>
              <a:rPr lang="en-IN" dirty="0"/>
              <a:t> is a promise-based Node.js </a:t>
            </a:r>
            <a:r>
              <a:rPr lang="en-IN" dirty="0">
                <a:hlinkClick r:id="rId3"/>
              </a:rPr>
              <a:t>ORM</a:t>
            </a:r>
            <a:r>
              <a:rPr lang="en-IN" dirty="0"/>
              <a:t> for </a:t>
            </a:r>
            <a:r>
              <a:rPr lang="en-IN" dirty="0">
                <a:hlinkClick r:id="rId4"/>
              </a:rPr>
              <a:t>Postgres</a:t>
            </a:r>
            <a:r>
              <a:rPr lang="en-IN" dirty="0"/>
              <a:t>, </a:t>
            </a:r>
            <a:r>
              <a:rPr lang="en-IN" dirty="0">
                <a:hlinkClick r:id="rId5"/>
              </a:rPr>
              <a:t>MySQL</a:t>
            </a:r>
            <a:r>
              <a:rPr lang="en-IN" dirty="0"/>
              <a:t>, </a:t>
            </a:r>
            <a:r>
              <a:rPr lang="en-IN" dirty="0">
                <a:hlinkClick r:id="rId6"/>
              </a:rPr>
              <a:t>MariaDB</a:t>
            </a:r>
            <a:r>
              <a:rPr lang="en-IN" dirty="0"/>
              <a:t>, </a:t>
            </a:r>
            <a:r>
              <a:rPr lang="en-IN" dirty="0">
                <a:hlinkClick r:id="rId7"/>
              </a:rPr>
              <a:t>SQLite</a:t>
            </a:r>
            <a:r>
              <a:rPr lang="en-IN" dirty="0"/>
              <a:t> and </a:t>
            </a:r>
            <a:r>
              <a:rPr lang="en-IN" dirty="0">
                <a:hlinkClick r:id="rId8"/>
              </a:rPr>
              <a:t>Microsoft SQL Server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B601-038B-2F41-A663-A0719B55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96" y="103827"/>
            <a:ext cx="5794625" cy="981771"/>
          </a:xfrm>
        </p:spPr>
        <p:txBody>
          <a:bodyPr/>
          <a:lstStyle/>
          <a:p>
            <a:r>
              <a:rPr lang="en-US" dirty="0"/>
              <a:t>JavaScript 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C5E0-438B-E04D-A0A4-783768EC8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88" y="1162221"/>
            <a:ext cx="10515600" cy="1328541"/>
          </a:xfrm>
        </p:spPr>
        <p:txBody>
          <a:bodyPr/>
          <a:lstStyle/>
          <a:p>
            <a:r>
              <a:rPr lang="en-US" dirty="0"/>
              <a:t>JavaScript Events</a:t>
            </a:r>
          </a:p>
          <a:p>
            <a:pPr lvl="1"/>
            <a:r>
              <a:rPr lang="en-US" dirty="0"/>
              <a:t>Synchronous Events (blocking)</a:t>
            </a:r>
          </a:p>
          <a:p>
            <a:pPr lvl="1"/>
            <a:r>
              <a:rPr lang="en-US" dirty="0"/>
              <a:t>Async (non-blocking)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55E899-2480-C84D-9D02-9B12BF1715C3}"/>
              </a:ext>
            </a:extLst>
          </p:cNvPr>
          <p:cNvSpPr txBox="1">
            <a:spLocks/>
          </p:cNvSpPr>
          <p:nvPr/>
        </p:nvSpPr>
        <p:spPr>
          <a:xfrm>
            <a:off x="520114" y="2438237"/>
            <a:ext cx="10515600" cy="132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Threading</a:t>
            </a:r>
          </a:p>
          <a:p>
            <a:pPr lvl="1"/>
            <a:r>
              <a:rPr lang="en-US" dirty="0"/>
              <a:t>Single Threaded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6F61D-125E-7D46-9C5B-76653BF8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65" y="3236360"/>
            <a:ext cx="5835722" cy="330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1121AD-8180-6A4C-870D-8D163B4C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2" y="3236360"/>
            <a:ext cx="5500099" cy="33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66981-99E4-594B-9FE4-62918F03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7492"/>
            <a:ext cx="5294716" cy="324301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54D128-FC06-6E4D-844F-9BBC6A16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61165"/>
            <a:ext cx="5294715" cy="3335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D762D-B2AF-2841-87A8-1B4163657E50}"/>
              </a:ext>
            </a:extLst>
          </p:cNvPr>
          <p:cNvSpPr txBox="1"/>
          <p:nvPr/>
        </p:nvSpPr>
        <p:spPr>
          <a:xfrm>
            <a:off x="5167901" y="773668"/>
            <a:ext cx="32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Async- Real time example</a:t>
            </a:r>
          </a:p>
        </p:txBody>
      </p:sp>
    </p:spTree>
    <p:extLst>
      <p:ext uri="{BB962C8B-B14F-4D97-AF65-F5344CB8AC3E}">
        <p14:creationId xmlns:p14="http://schemas.microsoft.com/office/powerpoint/2010/main" val="210043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DAD33-CD34-7940-988A-A03A26BD1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69" y="339047"/>
            <a:ext cx="10831991" cy="61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A534-37A2-864D-9B99-96C80E46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95" y="616214"/>
            <a:ext cx="6591300" cy="719138"/>
          </a:xfrm>
        </p:spPr>
        <p:txBody>
          <a:bodyPr>
            <a:normAutofit/>
          </a:bodyPr>
          <a:lstStyle/>
          <a:p>
            <a:r>
              <a:rPr lang="en-US" sz="3200" dirty="0"/>
              <a:t>Understand JS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AEB4B-3BCB-CC43-86D3-981B83C2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2114312"/>
            <a:ext cx="3780064" cy="1975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1A31F-6142-0A48-9247-6E6BAA6B43E9}"/>
              </a:ext>
            </a:extLst>
          </p:cNvPr>
          <p:cNvSpPr txBox="1"/>
          <p:nvPr/>
        </p:nvSpPr>
        <p:spPr>
          <a:xfrm>
            <a:off x="604157" y="1797403"/>
            <a:ext cx="450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first  try to understand JS in browser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A0305-E3B7-F84B-9379-B5F31F44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29" y="2166735"/>
            <a:ext cx="4162043" cy="197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E8176-FF76-1E4F-8AD4-013E3078B692}"/>
              </a:ext>
            </a:extLst>
          </p:cNvPr>
          <p:cNvSpPr txBox="1"/>
          <p:nvPr/>
        </p:nvSpPr>
        <p:spPr>
          <a:xfrm>
            <a:off x="6295993" y="1767229"/>
            <a:ext cx="480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Browsers has different implementation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E5045-3DC4-BE43-8414-1FD3C5AF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034" y="4518465"/>
            <a:ext cx="4383231" cy="2067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93301-0BDC-CA42-935E-1EF3D867E581}"/>
              </a:ext>
            </a:extLst>
          </p:cNvPr>
          <p:cNvSpPr txBox="1"/>
          <p:nvPr/>
        </p:nvSpPr>
        <p:spPr>
          <a:xfrm>
            <a:off x="418634" y="4691266"/>
            <a:ext cx="4383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Firefox has </a:t>
            </a:r>
            <a:r>
              <a:rPr lang="en-IN" b="1" u="sng" dirty="0">
                <a:hlinkClick r:id="rId5"/>
              </a:rPr>
              <a:t>SpiderMonkey</a:t>
            </a:r>
            <a:endParaRPr lang="en-IN" b="1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Safari has </a:t>
            </a:r>
            <a:r>
              <a:rPr lang="en-IN" b="1" u="sng" dirty="0">
                <a:hlinkClick r:id="rId6"/>
              </a:rPr>
              <a:t>JavaScriptCore</a:t>
            </a:r>
            <a:r>
              <a:rPr lang="en-IN" dirty="0"/>
              <a:t> (also called Nitro)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Edge was originally based on </a:t>
            </a:r>
            <a:r>
              <a:rPr lang="en-IN" b="1" u="sng" dirty="0">
                <a:hlinkClick r:id="rId7"/>
              </a:rPr>
              <a:t>Chakra</a:t>
            </a:r>
            <a:r>
              <a:rPr lang="en-IN" dirty="0"/>
              <a:t> but has more recently been </a:t>
            </a:r>
            <a:r>
              <a:rPr lang="en-IN" u="sng" dirty="0">
                <a:hlinkClick r:id="rId8"/>
              </a:rPr>
              <a:t>rebuilt using Chromium</a:t>
            </a:r>
            <a:r>
              <a:rPr lang="en-IN" dirty="0"/>
              <a:t> and the V8 engine.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AF7E-3595-D54F-B2D5-3E335785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353" y="223472"/>
            <a:ext cx="5018069" cy="516830"/>
          </a:xfrm>
        </p:spPr>
        <p:txBody>
          <a:bodyPr>
            <a:normAutofit fontScale="90000"/>
          </a:bodyPr>
          <a:lstStyle/>
          <a:p>
            <a:r>
              <a:rPr lang="en-US" dirty="0"/>
              <a:t>V8 JavaScript Engine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C29510C-D107-F143-B7E6-AA34C22E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2" y="1037690"/>
            <a:ext cx="10541285" cy="53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2F38-F2B2-904D-986D-A24FE9E0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8178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 NodeJS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5481D-22C2-534E-AAC7-14974CDE1A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8604" y="1253331"/>
            <a:ext cx="10515600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NodeJS: Node.js is JavaScript runtime built on Chrome’s V8 JavaScript Engine</a:t>
            </a:r>
          </a:p>
          <a:p>
            <a:r>
              <a:rPr lang="en-US" sz="1600" dirty="0"/>
              <a:t>Doc 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nodejs.dev</a:t>
            </a:r>
            <a:r>
              <a:rPr lang="en-US" sz="1600" dirty="0">
                <a:hlinkClick r:id="rId2"/>
              </a:rPr>
              <a:t>/learn/introduction-to-</a:t>
            </a:r>
            <a:r>
              <a:rPr lang="en-US" sz="1600" dirty="0" err="1">
                <a:hlinkClick r:id="rId2"/>
              </a:rPr>
              <a:t>nodejs</a:t>
            </a:r>
            <a:endParaRPr lang="en-US" sz="1600" dirty="0"/>
          </a:p>
          <a:p>
            <a:r>
              <a:rPr lang="en-US" sz="1600" dirty="0"/>
              <a:t>Node is not a programming language</a:t>
            </a:r>
          </a:p>
          <a:p>
            <a:r>
              <a:rPr lang="en-US" sz="1600" dirty="0"/>
              <a:t>Async Non-blocking I/O Model. Node apps are default async</a:t>
            </a:r>
          </a:p>
          <a:p>
            <a:r>
              <a:rPr lang="en-US" sz="1600" b="1" dirty="0"/>
              <a:t>Access to System resources, </a:t>
            </a:r>
            <a:r>
              <a:rPr lang="en-US" sz="1600" b="1" dirty="0" err="1"/>
              <a:t>Memory,file</a:t>
            </a:r>
            <a:r>
              <a:rPr lang="en-US" sz="1600" b="1" dirty="0"/>
              <a:t> System ,I/O, network, API, and more…</a:t>
            </a:r>
          </a:p>
          <a:p>
            <a:endParaRPr lang="en-US" sz="1600" b="1" dirty="0"/>
          </a:p>
          <a:p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6FC3A-3A10-DE4C-8C24-B15BDAF2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58" y="3205153"/>
            <a:ext cx="7672692" cy="3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CC7B76-9C13-874D-A66B-8A068660F0F7}"/>
              </a:ext>
            </a:extLst>
          </p:cNvPr>
          <p:cNvSpPr txBox="1"/>
          <p:nvPr/>
        </p:nvSpPr>
        <p:spPr>
          <a:xfrm>
            <a:off x="6626831" y="3696487"/>
            <a:ext cx="1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NodeJS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1AAD4-B723-0148-8E5E-CAC1F13DB463}"/>
              </a:ext>
            </a:extLst>
          </p:cNvPr>
          <p:cNvSpPr txBox="1"/>
          <p:nvPr/>
        </p:nvSpPr>
        <p:spPr>
          <a:xfrm>
            <a:off x="2671280" y="3205153"/>
            <a:ext cx="217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HTML + JS/React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CF59B-2419-2B41-BD3B-316A892324FC}"/>
              </a:ext>
            </a:extLst>
          </p:cNvPr>
          <p:cNvSpPr txBox="1"/>
          <p:nvPr/>
        </p:nvSpPr>
        <p:spPr>
          <a:xfrm>
            <a:off x="2712376" y="4664151"/>
            <a:ext cx="182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iOS/Android</a:t>
            </a:r>
          </a:p>
        </p:txBody>
      </p:sp>
    </p:spTree>
    <p:extLst>
      <p:ext uri="{BB962C8B-B14F-4D97-AF65-F5344CB8AC3E}">
        <p14:creationId xmlns:p14="http://schemas.microsoft.com/office/powerpoint/2010/main" val="73810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53B7-CB5B-0F47-A37E-E79F6DDA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84" y="295330"/>
            <a:ext cx="8818248" cy="1063966"/>
          </a:xfrm>
        </p:spPr>
        <p:txBody>
          <a:bodyPr>
            <a:normAutofit/>
          </a:bodyPr>
          <a:lstStyle/>
          <a:p>
            <a:r>
              <a:rPr lang="en-US" sz="3600" dirty="0"/>
              <a:t>Where/When to use NodeJS /NodeJS Shines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22D8-0801-7347-B26F-DF0976F31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Non-Blocking</a:t>
            </a:r>
          </a:p>
          <a:p>
            <a:r>
              <a:rPr lang="en-US" dirty="0"/>
              <a:t>Event-Driven</a:t>
            </a:r>
          </a:p>
          <a:p>
            <a:r>
              <a:rPr lang="en-US" dirty="0"/>
              <a:t>Data-</a:t>
            </a:r>
            <a:r>
              <a:rPr lang="en-US" dirty="0" err="1"/>
              <a:t>intenstive</a:t>
            </a:r>
            <a:r>
              <a:rPr lang="en-US" dirty="0"/>
              <a:t> – (CRUD)</a:t>
            </a:r>
          </a:p>
          <a:p>
            <a:r>
              <a:rPr lang="en-US" dirty="0"/>
              <a:t>I/O intensive</a:t>
            </a:r>
          </a:p>
        </p:txBody>
      </p:sp>
    </p:spTree>
    <p:extLst>
      <p:ext uri="{BB962C8B-B14F-4D97-AF65-F5344CB8AC3E}">
        <p14:creationId xmlns:p14="http://schemas.microsoft.com/office/powerpoint/2010/main" val="7835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{2FB42E22-30BA-EC4B-B2B7-D5C74D082DE2}tf10001069</Template>
  <TotalTime>1684</TotalTime>
  <Words>832</Words>
  <Application>Microsoft Macintosh PowerPoint</Application>
  <PresentationFormat>Widescreen</PresentationFormat>
  <Paragraphs>106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Document</vt:lpstr>
      <vt:lpstr>Welcome!</vt:lpstr>
      <vt:lpstr>Agenda</vt:lpstr>
      <vt:lpstr>JavaScript Event Loop</vt:lpstr>
      <vt:lpstr>PowerPoint Presentation</vt:lpstr>
      <vt:lpstr>PowerPoint Presentation</vt:lpstr>
      <vt:lpstr>Understand JS Engine</vt:lpstr>
      <vt:lpstr>V8 JavaScript Engine</vt:lpstr>
      <vt:lpstr>Understand NodeJS</vt:lpstr>
      <vt:lpstr>Where/When to use NodeJS /NodeJS Shines </vt:lpstr>
      <vt:lpstr>Where Nodejs doesn’t fit </vt:lpstr>
      <vt:lpstr>Dev Environment setup</vt:lpstr>
      <vt:lpstr>What and Why modules?</vt:lpstr>
      <vt:lpstr>Node Modules</vt:lpstr>
      <vt:lpstr>NPM</vt:lpstr>
      <vt:lpstr>REST API</vt:lpstr>
      <vt:lpstr>PowerPoint Presentation</vt:lpstr>
      <vt:lpstr>Express</vt:lpstr>
      <vt:lpstr>API and REST</vt:lpstr>
      <vt:lpstr>Middleware</vt:lpstr>
      <vt:lpstr>Horizontal vs Vertical Scaling</vt:lpstr>
      <vt:lpstr>PowerPoint Presentation</vt:lpstr>
      <vt:lpstr>SQL vs NoSQL</vt:lpstr>
      <vt:lpstr>PowerPoint Presentation</vt:lpstr>
      <vt:lpstr>Sequelize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NodeJS Training!</dc:title>
  <dc:creator>Harivenkatesh, Polnati</dc:creator>
  <cp:lastModifiedBy>Harivenkatesh, Polnati</cp:lastModifiedBy>
  <cp:revision>179</cp:revision>
  <dcterms:created xsi:type="dcterms:W3CDTF">2021-08-14T04:38:38Z</dcterms:created>
  <dcterms:modified xsi:type="dcterms:W3CDTF">2021-08-26T06:10:09Z</dcterms:modified>
</cp:coreProperties>
</file>